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86" r:id="rId2"/>
  </p:sldMasterIdLst>
  <p:notesMasterIdLst>
    <p:notesMasterId r:id="rId39"/>
  </p:notesMasterIdLst>
  <p:sldIdLst>
    <p:sldId id="256" r:id="rId3"/>
    <p:sldId id="258" r:id="rId4"/>
    <p:sldId id="317" r:id="rId5"/>
    <p:sldId id="322" r:id="rId6"/>
    <p:sldId id="338" r:id="rId7"/>
    <p:sldId id="330" r:id="rId8"/>
    <p:sldId id="339" r:id="rId9"/>
    <p:sldId id="323" r:id="rId10"/>
    <p:sldId id="331" r:id="rId11"/>
    <p:sldId id="342" r:id="rId12"/>
    <p:sldId id="346" r:id="rId13"/>
    <p:sldId id="324" r:id="rId14"/>
    <p:sldId id="332" r:id="rId15"/>
    <p:sldId id="349" r:id="rId16"/>
    <p:sldId id="345" r:id="rId17"/>
    <p:sldId id="347" r:id="rId18"/>
    <p:sldId id="350" r:id="rId19"/>
    <p:sldId id="325" r:id="rId20"/>
    <p:sldId id="333" r:id="rId21"/>
    <p:sldId id="351" r:id="rId22"/>
    <p:sldId id="326" r:id="rId23"/>
    <p:sldId id="334" r:id="rId24"/>
    <p:sldId id="352" r:id="rId25"/>
    <p:sldId id="353" r:id="rId26"/>
    <p:sldId id="354" r:id="rId27"/>
    <p:sldId id="340" r:id="rId28"/>
    <p:sldId id="327" r:id="rId29"/>
    <p:sldId id="335" r:id="rId30"/>
    <p:sldId id="356" r:id="rId31"/>
    <p:sldId id="355" r:id="rId32"/>
    <p:sldId id="328" r:id="rId33"/>
    <p:sldId id="336" r:id="rId34"/>
    <p:sldId id="358" r:id="rId35"/>
    <p:sldId id="329" r:id="rId36"/>
    <p:sldId id="337" r:id="rId37"/>
    <p:sldId id="274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62" autoAdjust="0"/>
    <p:restoredTop sz="70994" autoAdjust="0"/>
  </p:normalViewPr>
  <p:slideViewPr>
    <p:cSldViewPr snapToGrid="0">
      <p:cViewPr varScale="1">
        <p:scale>
          <a:sx n="52" d="100"/>
          <a:sy n="52" d="100"/>
        </p:scale>
        <p:origin x="1152" y="6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50" d="100"/>
        <a:sy n="15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tableStyles" Target="tableStyle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4E8BCA-0B4F-4373-B78E-3D2899449797}" type="datetimeFigureOut">
              <a:rPr lang="en-US" smtClean="0"/>
              <a:t>5/3/2025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CE3395-F8FF-4336-B2AA-E15575B990E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93002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Litmus test: you should already be familiar with </a:t>
            </a:r>
            <a:r>
              <a:rPr lang="en-US" dirty="0" err="1"/>
              <a:t>TaskCompletionSource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77015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33671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29318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0358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09988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="1" dirty="0"/>
              <a:t>Available for contract work!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Microsoft MVP</a:t>
            </a:r>
          </a:p>
          <a:p>
            <a:pPr marL="171450" indent="-171450">
              <a:buFontTx/>
              <a:buChar char="-"/>
            </a:pPr>
            <a:r>
              <a:rPr lang="en-US" dirty="0"/>
              <a:t>Top async/await answerer on Stack Overflow</a:t>
            </a:r>
          </a:p>
          <a:p>
            <a:pPr marL="171450" indent="-171450">
              <a:buFontTx/>
              <a:buChar char="-"/>
            </a:pPr>
            <a:r>
              <a:rPr lang="en-US" dirty="0"/>
              <a:t>Assisted hundreds of companies with async adoption across all kinds of applications (available for contract work!)</a:t>
            </a:r>
          </a:p>
          <a:p>
            <a:pPr marL="171450" indent="-171450">
              <a:buFontTx/>
              <a:buChar char="-"/>
            </a:pPr>
            <a:r>
              <a:rPr lang="en-US" dirty="0"/>
              <a:t>Blog has been the go-to source for async advice for years</a:t>
            </a:r>
          </a:p>
          <a:p>
            <a:pPr marL="171450" indent="-171450">
              <a:buFontTx/>
              <a:buChar char="-"/>
            </a:pPr>
            <a:r>
              <a:rPr lang="en-US" dirty="0"/>
              <a:t>Contributor of some of the MS documentation on subjects such as </a:t>
            </a:r>
            <a:r>
              <a:rPr lang="en-US" dirty="0" err="1"/>
              <a:t>ValueTask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Maintainer of </a:t>
            </a:r>
            <a:r>
              <a:rPr lang="en-US" dirty="0" err="1"/>
              <a:t>AsyncEx</a:t>
            </a:r>
            <a:r>
              <a:rPr lang="en-US" dirty="0"/>
              <a:t>, a library with &gt;25M downloads which provides asynchronous coordination primitives and other async helper types (pretty much the subject of today’s talk)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22469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Socket: APM, </a:t>
            </a:r>
            <a:r>
              <a:rPr lang="en-US" dirty="0" err="1"/>
              <a:t>SocketAsyncEventArgs</a:t>
            </a:r>
            <a:r>
              <a:rPr lang="en-US" dirty="0"/>
              <a:t>, TAP, </a:t>
            </a:r>
            <a:r>
              <a:rPr lang="en-US" dirty="0" err="1"/>
              <a:t>ValueTask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62379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98191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Demo: 10-13 Shift-Alt-R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43163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96174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Sparingly: Async cache items implicit option flow.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44943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11022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89742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 baseline="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Rectangle 2"/>
          <p:cNvSpPr/>
          <p:nvPr/>
        </p:nvSpPr>
        <p:spPr bwMode="hidden">
          <a:xfrm>
            <a:off x="1" y="1189176"/>
            <a:ext cx="12192000" cy="5668824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cs typeface="Segoe UI" pitchFamily="34" charset="0"/>
              </a:defRPr>
            </a:lvl1pPr>
            <a:lvl2pPr marL="33972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cs typeface="Segoe UI" pitchFamily="34" charset="0"/>
              </a:defRPr>
            </a:lvl2pPr>
            <a:lvl3pPr marL="57309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cs typeface="Segoe UI" pitchFamily="34" charset="0"/>
              </a:defRPr>
            </a:lvl3pPr>
            <a:lvl4pPr marL="79851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cs typeface="Segoe UI" pitchFamily="34" charset="0"/>
              </a:defRPr>
            </a:lvl4pPr>
            <a:lvl5pPr marL="103029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15690106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61255443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(White)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24669803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2086786"/>
            <a:ext cx="9858808" cy="1794661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1104" y="285350"/>
            <a:ext cx="9860610" cy="1801436"/>
          </a:xfrm>
          <a:noFill/>
        </p:spPr>
        <p:txBody>
          <a:bodyPr lIns="146304" tIns="91440" rIns="146304" bIns="91440" anchor="t" anchorCtr="0"/>
          <a:lstStyle>
            <a:lvl1pPr>
              <a:defRPr sz="5882" spc="-98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79197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796217"/>
          </a:xfrm>
          <a:noFill/>
        </p:spPr>
        <p:txBody>
          <a:bodyPr tIns="91440" bIns="91440" anchor="t" anchorCtr="0"/>
          <a:lstStyle>
            <a:lvl1pPr>
              <a:defRPr sz="8627" spc="-98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44982479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2086786"/>
            <a:ext cx="9858808" cy="1794661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1104" y="285350"/>
            <a:ext cx="9860610" cy="1801436"/>
          </a:xfrm>
          <a:noFill/>
        </p:spPr>
        <p:txBody>
          <a:bodyPr lIns="146304" tIns="91440" rIns="146304" bIns="91440" anchor="t" anchorCtr="0"/>
          <a:lstStyle>
            <a:lvl1pPr>
              <a:defRPr sz="5882" spc="-98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3209785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796217"/>
          </a:xfrm>
          <a:noFill/>
        </p:spPr>
        <p:txBody>
          <a:bodyPr tIns="91440" bIns="91440" anchor="t" anchorCtr="0"/>
          <a:lstStyle>
            <a:lvl1pPr>
              <a:defRPr sz="8627" spc="-98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039788854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 baseline="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Rectangle 2"/>
          <p:cNvSpPr/>
          <p:nvPr/>
        </p:nvSpPr>
        <p:spPr bwMode="hidden">
          <a:xfrm>
            <a:off x="1" y="1189176"/>
            <a:ext cx="12192000" cy="5668824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cs typeface="Segoe UI" pitchFamily="34" charset="0"/>
              </a:defRPr>
            </a:lvl1pPr>
            <a:lvl2pPr marL="33972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cs typeface="Segoe UI" pitchFamily="34" charset="0"/>
              </a:defRPr>
            </a:lvl2pPr>
            <a:lvl3pPr marL="57309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cs typeface="Segoe UI" pitchFamily="34" charset="0"/>
              </a:defRPr>
            </a:lvl3pPr>
            <a:lvl4pPr marL="79851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cs typeface="Segoe UI" pitchFamily="34" charset="0"/>
              </a:defRPr>
            </a:lvl4pPr>
            <a:lvl5pPr marL="103029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79822177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.png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78C6EE4-4C3E-4260-6DA3-CA8CD1EA3107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64" y="1785"/>
            <a:ext cx="12187071" cy="6854429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128344-1966-0283-F5B7-FC5690AC984B}"/>
              </a:ext>
            </a:extLst>
          </p:cNvPr>
          <p:cNvSpPr txBox="1"/>
          <p:nvPr userDrawn="1"/>
        </p:nvSpPr>
        <p:spPr>
          <a:xfrm>
            <a:off x="4584700" y="6006613"/>
            <a:ext cx="3022600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StephenCleary.com</a:t>
            </a:r>
          </a:p>
        </p:txBody>
      </p:sp>
    </p:spTree>
    <p:extLst>
      <p:ext uri="{BB962C8B-B14F-4D97-AF65-F5344CB8AC3E}">
        <p14:creationId xmlns:p14="http://schemas.microsoft.com/office/powerpoint/2010/main" val="385746479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90" r:id="rId4"/>
    <p:sldLayoutId id="2147483691" r:id="rId5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5294" b="0" kern="1200" cap="none" spc="-100" baseline="0" dirty="0" smtClean="0">
          <a:ln w="3175">
            <a:noFill/>
          </a:ln>
          <a:solidFill>
            <a:schemeClr val="bg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solidFill>
            <a:schemeClr val="bg1"/>
          </a:soli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solidFill>
            <a:schemeClr val="bg1"/>
          </a:soli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solidFill>
            <a:schemeClr val="bg1"/>
          </a:soli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solidFill>
            <a:schemeClr val="bg1"/>
          </a:soli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solidFill>
            <a:schemeClr val="bg1"/>
          </a:soli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D763CE6-E6F4-AA5B-4A24-01806779A292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99"/>
            <a:ext cx="12192000" cy="68572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C68B18-36E2-28A3-4D6A-5300ABB83ED5}"/>
              </a:ext>
            </a:extLst>
          </p:cNvPr>
          <p:cNvSpPr txBox="1"/>
          <p:nvPr userDrawn="1"/>
        </p:nvSpPr>
        <p:spPr>
          <a:xfrm>
            <a:off x="4584700" y="6006613"/>
            <a:ext cx="3022600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StephenCleary.com</a:t>
            </a:r>
          </a:p>
        </p:txBody>
      </p:sp>
    </p:spTree>
    <p:extLst>
      <p:ext uri="{BB962C8B-B14F-4D97-AF65-F5344CB8AC3E}">
        <p14:creationId xmlns:p14="http://schemas.microsoft.com/office/powerpoint/2010/main" val="301175093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5294" b="0" kern="1200" cap="none" spc="-100" baseline="0" dirty="0" smtClean="0">
          <a:ln w="3175">
            <a:noFill/>
          </a:ln>
          <a:solidFill>
            <a:schemeClr val="bg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solidFill>
            <a:schemeClr val="bg1"/>
          </a:soli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solidFill>
            <a:schemeClr val="bg1"/>
          </a:soli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solidFill>
            <a:schemeClr val="bg1"/>
          </a:soli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solidFill>
            <a:schemeClr val="bg1"/>
          </a:soli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solidFill>
            <a:schemeClr val="bg1"/>
          </a:soli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tinyurl.com/toub-async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tinyurl.com/asynclocal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hyperlink" Target="https://tinyurl.com/async-tcp" TargetMode="Externa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tinyurl.com/asynclazy-considerations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jpe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hyperlink" Target="https://tinyurl.com/async-cache" TargetMode="Externa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tinyurl.com/value-task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Way more than you ever wanted to know.</a:t>
            </a:r>
            <a:br>
              <a:rPr lang="en-US" dirty="0"/>
            </a:br>
            <a:br>
              <a:rPr lang="en-US" dirty="0"/>
            </a:br>
            <a:r>
              <a:rPr lang="en-US" sz="2400" dirty="0"/>
              <a:t>Unless you have an insatiable thirst for knowledge.</a:t>
            </a:r>
          </a:p>
          <a:p>
            <a:r>
              <a:rPr lang="en-US" sz="2400" dirty="0"/>
              <a:t>In which case, this is just one well on your journey.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Async Masterclass</a:t>
            </a:r>
          </a:p>
        </p:txBody>
      </p:sp>
    </p:spTree>
    <p:extLst>
      <p:ext uri="{BB962C8B-B14F-4D97-AF65-F5344CB8AC3E}">
        <p14:creationId xmlns:p14="http://schemas.microsoft.com/office/powerpoint/2010/main" val="3833262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CF484-0F47-554C-2FA2-6683605930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Asynchronous Disposal: But Y Tho?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BEE5FCE-DFD3-DCAC-06BC-BF9A8DAF366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632737"/>
          </a:xfrm>
        </p:spPr>
        <p:txBody>
          <a:bodyPr/>
          <a:lstStyle/>
          <a:p>
            <a:r>
              <a:rPr lang="en-US" dirty="0"/>
              <a:t>Use case: asynchronous streams (</a:t>
            </a:r>
            <a:r>
              <a:rPr lang="en-US" dirty="0" err="1">
                <a:latin typeface="Consolas" panose="020B0609020204030204" pitchFamily="49" charset="0"/>
              </a:rPr>
              <a:t>IAsyncEnumerable</a:t>
            </a:r>
            <a:r>
              <a:rPr lang="en-US" dirty="0"/>
              <a:t>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55C2D5E-9D54-E32B-8B88-CD6D3E32D9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50772" y="2554015"/>
            <a:ext cx="3290456" cy="2467842"/>
          </a:xfrm>
          <a:prstGeom prst="rect">
            <a:avLst/>
          </a:prstGeom>
          <a:solidFill>
            <a:schemeClr val="tx2"/>
          </a:solidFill>
        </p:spPr>
      </p:pic>
    </p:spTree>
    <p:extLst>
      <p:ext uri="{BB962C8B-B14F-4D97-AF65-F5344CB8AC3E}">
        <p14:creationId xmlns:p14="http://schemas.microsoft.com/office/powerpoint/2010/main" val="3424528386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F2CF5F-767D-C7CC-7AFF-44C1B7E11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Async Streams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331E9E-C975-AE77-2193-D067577ECF4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632737"/>
          </a:xfrm>
        </p:spPr>
        <p:txBody>
          <a:bodyPr/>
          <a:lstStyle/>
          <a:p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988D32DB-EA35-24B8-BF6A-CD0BECC874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3196920"/>
              </p:ext>
            </p:extLst>
          </p:nvPr>
        </p:nvGraphicFramePr>
        <p:xfrm>
          <a:off x="269238" y="1197322"/>
          <a:ext cx="11653522" cy="4289076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5826761">
                  <a:extLst>
                    <a:ext uri="{9D8B030D-6E8A-4147-A177-3AD203B41FA5}">
                      <a16:colId xmlns:a16="http://schemas.microsoft.com/office/drawing/2014/main" val="2196646862"/>
                    </a:ext>
                  </a:extLst>
                </a:gridCol>
                <a:gridCol w="5826761">
                  <a:extLst>
                    <a:ext uri="{9D8B030D-6E8A-4147-A177-3AD203B41FA5}">
                      <a16:colId xmlns:a16="http://schemas.microsoft.com/office/drawing/2014/main" val="4035745119"/>
                    </a:ext>
                  </a:extLst>
                </a:gridCol>
              </a:tblGrid>
              <a:tr h="714846">
                <a:tc>
                  <a:txBody>
                    <a:bodyPr/>
                    <a:lstStyle/>
                    <a:p>
                      <a:r>
                        <a:rPr lang="en-US" sz="24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Usage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9336553"/>
                  </a:ext>
                </a:extLst>
              </a:tr>
              <a:tr h="714846"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Consolas" panose="020B0609020204030204" pitchFamily="49" charset="0"/>
                        </a:rPr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Synchronous, single value.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9838449"/>
                  </a:ext>
                </a:extLst>
              </a:tr>
              <a:tr h="714846">
                <a:tc>
                  <a:txBody>
                    <a:bodyPr/>
                    <a:lstStyle/>
                    <a:p>
                      <a:r>
                        <a:rPr lang="en-US" sz="2400" dirty="0" err="1">
                          <a:latin typeface="Consolas" panose="020B0609020204030204" pitchFamily="49" charset="0"/>
                        </a:rPr>
                        <a:t>IEnumerable</a:t>
                      </a:r>
                      <a:r>
                        <a:rPr lang="en-US" sz="2400" dirty="0">
                          <a:latin typeface="Consolas" panose="020B0609020204030204" pitchFamily="49" charset="0"/>
                        </a:rPr>
                        <a:t>&lt;T&gt;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Synchronous, multiple values.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5802096"/>
                  </a:ext>
                </a:extLst>
              </a:tr>
              <a:tr h="714846">
                <a:tc>
                  <a:txBody>
                    <a:bodyPr/>
                    <a:lstStyle/>
                    <a:p>
                      <a:pPr marL="0" algn="l" defTabSz="914367" rtl="0" eaLnBrk="1" latinLnBrk="0" hangingPunct="1"/>
                      <a:r>
                        <a:rPr lang="en-US" sz="2400" kern="1200" dirty="0">
                          <a:solidFill>
                            <a:schemeClr val="dk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Task&lt;T&gt;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Asynchronous, single value.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569523"/>
                  </a:ext>
                </a:extLst>
              </a:tr>
              <a:tr h="714846">
                <a:tc>
                  <a:txBody>
                    <a:bodyPr/>
                    <a:lstStyle/>
                    <a:p>
                      <a:r>
                        <a:rPr lang="en-US" sz="2400" dirty="0" err="1">
                          <a:latin typeface="Consolas" panose="020B0609020204030204" pitchFamily="49" charset="0"/>
                        </a:rPr>
                        <a:t>IObservable</a:t>
                      </a:r>
                      <a:r>
                        <a:rPr lang="en-US" sz="2400" dirty="0">
                          <a:latin typeface="Consolas" panose="020B0609020204030204" pitchFamily="49" charset="0"/>
                        </a:rPr>
                        <a:t>&lt;T&gt;</a:t>
                      </a:r>
                      <a:r>
                        <a:rPr lang="en-US" sz="2400" dirty="0">
                          <a:latin typeface="+mn-lt"/>
                        </a:rPr>
                        <a:t> (or events)</a:t>
                      </a:r>
                      <a:endParaRPr lang="en-US" sz="24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Asynchronous, multiple values, pushed.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8601600"/>
                  </a:ext>
                </a:extLst>
              </a:tr>
              <a:tr h="714846">
                <a:tc>
                  <a:txBody>
                    <a:bodyPr/>
                    <a:lstStyle/>
                    <a:p>
                      <a:r>
                        <a:rPr lang="en-US" sz="2400" dirty="0" err="1">
                          <a:latin typeface="Consolas" panose="020B0609020204030204" pitchFamily="49" charset="0"/>
                        </a:rPr>
                        <a:t>IAsyncEnumerable</a:t>
                      </a:r>
                      <a:r>
                        <a:rPr lang="en-US" sz="2400" dirty="0">
                          <a:latin typeface="Consolas" panose="020B0609020204030204" pitchFamily="49" charset="0"/>
                        </a:rPr>
                        <a:t>&lt;T&gt;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Asynchronous, multiple values, pulled.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38765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50625027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C1EC8D-C869-4A7A-8349-D1F62555E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AsyncLocal</a:t>
            </a:r>
            <a:r>
              <a:rPr lang="en-US" dirty="0"/>
              <a:t>&lt;T&gt;</a:t>
            </a:r>
          </a:p>
        </p:txBody>
      </p:sp>
    </p:spTree>
    <p:extLst>
      <p:ext uri="{BB962C8B-B14F-4D97-AF65-F5344CB8AC3E}">
        <p14:creationId xmlns:p14="http://schemas.microsoft.com/office/powerpoint/2010/main" val="3933300716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8B1BACE-61A4-9E5D-BCE5-61F358F52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AsyncLocal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DF523C-7CBA-46DD-7A41-0B17373445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632737"/>
          </a:xfrm>
        </p:spPr>
        <p:txBody>
          <a:bodyPr/>
          <a:lstStyle/>
          <a:p>
            <a:r>
              <a:rPr lang="en-US" dirty="0"/>
              <a:t>Implicit data with lexical scoping.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1C24C2E-74EA-538E-3BAC-6FEEB7EA7C9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62079" y="2554015"/>
            <a:ext cx="2467842" cy="2467842"/>
          </a:xfrm>
          <a:prstGeom prst="rect">
            <a:avLst/>
          </a:prstGeom>
          <a:solidFill>
            <a:schemeClr val="tx2"/>
          </a:solidFill>
        </p:spPr>
      </p:pic>
    </p:spTree>
    <p:extLst>
      <p:ext uri="{BB962C8B-B14F-4D97-AF65-F5344CB8AC3E}">
        <p14:creationId xmlns:p14="http://schemas.microsoft.com/office/powerpoint/2010/main" val="3600247266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8B1BACE-61A4-9E5D-BCE5-61F358F52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AsyncLocal</a:t>
            </a:r>
            <a:r>
              <a:rPr lang="en-US" dirty="0"/>
              <a:t>: Guidelines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DF523C-7CBA-46DD-7A41-0B17373445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4018088"/>
          </a:xfrm>
        </p:spPr>
        <p:txBody>
          <a:bodyPr/>
          <a:lstStyle/>
          <a:p>
            <a:pPr marL="457200" indent="-457200">
              <a:buFontTx/>
              <a:buChar char="-"/>
            </a:pPr>
            <a:r>
              <a:rPr lang="en-US" dirty="0"/>
              <a:t>Use </a:t>
            </a:r>
            <a:r>
              <a:rPr lang="en-US" dirty="0">
                <a:latin typeface="Consolas" panose="020B0609020204030204" pitchFamily="49" charset="0"/>
              </a:rPr>
              <a:t>using</a:t>
            </a:r>
            <a:r>
              <a:rPr lang="en-US" dirty="0"/>
              <a:t> to make scopes explicit.</a:t>
            </a:r>
          </a:p>
          <a:p>
            <a:pPr marL="457200" indent="-457200">
              <a:buFontTx/>
              <a:buChar char="-"/>
            </a:pPr>
            <a:endParaRPr lang="en-US" dirty="0"/>
          </a:p>
          <a:p>
            <a:pPr marL="457200" indent="-457200">
              <a:buFontTx/>
              <a:buChar char="-"/>
            </a:pPr>
            <a:r>
              <a:rPr lang="en-US" dirty="0"/>
              <a:t>Use immutable types.</a:t>
            </a:r>
          </a:p>
          <a:p>
            <a:pPr marL="796926" lvl="1" indent="-457200">
              <a:buFontTx/>
              <a:buChar char="-"/>
            </a:pPr>
            <a:r>
              <a:rPr lang="en-US" dirty="0"/>
              <a:t>There’s a difference between modifying the value and setting the value.</a:t>
            </a:r>
          </a:p>
          <a:p>
            <a:pPr marL="457200" indent="-457200">
              <a:buFontTx/>
              <a:buChar char="-"/>
            </a:pPr>
            <a:endParaRPr lang="en-US" dirty="0"/>
          </a:p>
          <a:p>
            <a:pPr marL="457200" indent="-457200">
              <a:buFontTx/>
              <a:buChar char="-"/>
            </a:pPr>
            <a:r>
              <a:rPr lang="en-US" dirty="0"/>
              <a:t>Use sparingly!</a:t>
            </a:r>
          </a:p>
          <a:p>
            <a:pPr marL="796926" lvl="1" indent="-457200">
              <a:buFontTx/>
              <a:buChar char="-"/>
            </a:pPr>
            <a:r>
              <a:rPr lang="en-US" dirty="0"/>
              <a:t>Implicit data is too magical. E.g., culture.</a:t>
            </a:r>
          </a:p>
          <a:p>
            <a:pPr marL="796926" lvl="1" indent="-457200">
              <a:buFontTx/>
              <a:buChar char="-"/>
            </a:pPr>
            <a:r>
              <a:rPr lang="en-US" dirty="0"/>
              <a:t>Similar drawbacks as global variables.</a:t>
            </a:r>
          </a:p>
        </p:txBody>
      </p:sp>
      <p:pic>
        <p:nvPicPr>
          <p:cNvPr id="2" name="Picture 2" descr="They're more what you'd call guidelines than actual rules - They're more what you'd call guidelines than actual rules  Barbosa Rules">
            <a:extLst>
              <a:ext uri="{FF2B5EF4-FFF2-40B4-BE49-F238E27FC236}">
                <a16:creationId xmlns:a16="http://schemas.microsoft.com/office/drawing/2014/main" id="{2B15AECF-0012-357D-5F36-979BEE9173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2550" y="289511"/>
            <a:ext cx="3048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3906489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8B1BACE-61A4-9E5D-BCE5-61F358F52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AsyncLocal</a:t>
            </a:r>
            <a:r>
              <a:rPr lang="en-US" dirty="0"/>
              <a:t>: Details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DF523C-7CBA-46DD-7A41-0B17373445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4532459"/>
          </a:xfrm>
        </p:spPr>
        <p:txBody>
          <a:bodyPr/>
          <a:lstStyle/>
          <a:p>
            <a:pPr marL="457200" indent="-457200">
              <a:buFontTx/>
              <a:buChar char="-"/>
            </a:pPr>
            <a:r>
              <a:rPr lang="en-US" dirty="0"/>
              <a:t>Flowed by </a:t>
            </a:r>
            <a:r>
              <a:rPr lang="en-US" dirty="0" err="1"/>
              <a:t>ExecutionContext</a:t>
            </a:r>
            <a:endParaRPr lang="en-US" dirty="0"/>
          </a:p>
          <a:p>
            <a:pPr marL="796926" lvl="1" indent="-457200">
              <a:buFontTx/>
              <a:buChar char="-"/>
            </a:pPr>
            <a:r>
              <a:rPr lang="en-US" dirty="0"/>
              <a:t>Pre-Core: part of </a:t>
            </a:r>
            <a:r>
              <a:rPr lang="en-US" dirty="0" err="1"/>
              <a:t>LogicalCallContext</a:t>
            </a:r>
            <a:r>
              <a:rPr lang="en-US" dirty="0"/>
              <a:t> vs </a:t>
            </a:r>
            <a:r>
              <a:rPr lang="en-US" dirty="0" err="1"/>
              <a:t>IllogicalCallContext</a:t>
            </a:r>
            <a:endParaRPr lang="en-US" dirty="0"/>
          </a:p>
          <a:p>
            <a:pPr marL="796926" lvl="1" indent="-457200">
              <a:buFontTx/>
              <a:buChar char="-"/>
            </a:pPr>
            <a:r>
              <a:rPr lang="en-US" dirty="0"/>
              <a:t>Core: </a:t>
            </a:r>
            <a:r>
              <a:rPr lang="en-US" dirty="0" err="1"/>
              <a:t>ExecutionContext</a:t>
            </a:r>
            <a:endParaRPr lang="en-US" dirty="0"/>
          </a:p>
          <a:p>
            <a:pPr marL="796926" lvl="1" indent="-457200">
              <a:buFontTx/>
              <a:buChar char="-"/>
            </a:pPr>
            <a:r>
              <a:rPr lang="en-US" dirty="0">
                <a:latin typeface="Consolas" panose="020B0609020204030204" pitchFamily="49" charset="0"/>
              </a:rPr>
              <a:t>async</a:t>
            </a:r>
            <a:r>
              <a:rPr lang="en-US" dirty="0"/>
              <a:t> methods shallow-copy their scope at beginning of method</a:t>
            </a:r>
          </a:p>
          <a:p>
            <a:pPr marL="1030290" lvl="2" indent="-457200">
              <a:buFontTx/>
              <a:buChar char="-"/>
            </a:pPr>
            <a:r>
              <a:rPr lang="en-US" dirty="0"/>
              <a:t>Reason for immutable guideline.</a:t>
            </a:r>
          </a:p>
          <a:p>
            <a:pPr marL="796926" lvl="1" indent="-457200">
              <a:buFontTx/>
              <a:buChar char="-"/>
            </a:pPr>
            <a:r>
              <a:rPr lang="en-US" dirty="0"/>
              <a:t>Nested contexts, except every non-</a:t>
            </a:r>
            <a:r>
              <a:rPr lang="en-US" dirty="0">
                <a:latin typeface="Consolas" panose="020B0609020204030204" pitchFamily="49" charset="0"/>
              </a:rPr>
              <a:t>async</a:t>
            </a:r>
            <a:r>
              <a:rPr lang="en-US" dirty="0"/>
              <a:t> method lives in its parent context (!)</a:t>
            </a:r>
          </a:p>
          <a:p>
            <a:pPr marL="1030290" lvl="2" indent="-457200">
              <a:buFontTx/>
              <a:buChar char="-"/>
            </a:pPr>
            <a:r>
              <a:rPr lang="en-US" dirty="0"/>
              <a:t>Reason for </a:t>
            </a:r>
            <a:r>
              <a:rPr lang="en-US" dirty="0">
                <a:latin typeface="Consolas" panose="020B0609020204030204" pitchFamily="49" charset="0"/>
              </a:rPr>
              <a:t>using</a:t>
            </a:r>
            <a:r>
              <a:rPr lang="en-US" dirty="0"/>
              <a:t> guideline.</a:t>
            </a:r>
          </a:p>
          <a:p>
            <a:pPr marL="457200" indent="-457200">
              <a:buFontTx/>
              <a:buChar char="-"/>
            </a:pPr>
            <a:r>
              <a:rPr lang="en-US" dirty="0"/>
              <a:t>Context always flows “down,” never “up”.</a:t>
            </a:r>
          </a:p>
          <a:p>
            <a:pPr algn="ctr"/>
            <a:r>
              <a:rPr lang="en-US" dirty="0">
                <a:hlinkClick r:id="rId3"/>
              </a:rPr>
              <a:t>https://tinyurl.com/toub-async</a:t>
            </a:r>
            <a:endParaRPr lang="en-US" dirty="0"/>
          </a:p>
          <a:p>
            <a:pPr algn="ctr"/>
            <a:r>
              <a:rPr lang="en-US" dirty="0">
                <a:hlinkClick r:id="rId4"/>
              </a:rPr>
              <a:t>https://tinyurl.com/asynclocal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9569988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8B1BACE-61A4-9E5D-BCE5-61F358F52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AsyncLocal</a:t>
            </a:r>
            <a:r>
              <a:rPr lang="en-US" dirty="0"/>
              <a:t>: Primary Use Case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DF523C-7CBA-46DD-7A41-0B17373445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632737"/>
          </a:xfrm>
        </p:spPr>
        <p:txBody>
          <a:bodyPr/>
          <a:lstStyle/>
          <a:p>
            <a:r>
              <a:rPr lang="en-US" dirty="0"/>
              <a:t>Attaching contextual data to log messages.</a:t>
            </a:r>
          </a:p>
        </p:txBody>
      </p:sp>
      <p:pic>
        <p:nvPicPr>
          <p:cNvPr id="4098" name="Picture 2" descr="Log | Ren &amp; Stimpy Wiki | Fandom">
            <a:extLst>
              <a:ext uri="{FF2B5EF4-FFF2-40B4-BE49-F238E27FC236}">
                <a16:creationId xmlns:a16="http://schemas.microsoft.com/office/drawing/2014/main" id="{F8A474EE-A2D0-36DC-5D9C-A6CB314384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6111" y="2307751"/>
            <a:ext cx="3699777" cy="2960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8007962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8B1BACE-61A4-9E5D-BCE5-61F358F52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AsyncLocal</a:t>
            </a:r>
            <a:r>
              <a:rPr lang="en-US" dirty="0"/>
              <a:t>: Primary Use Case: Pitfall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DF523C-7CBA-46DD-7A41-0B17373445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3918637"/>
          </a:xfrm>
        </p:spPr>
        <p:txBody>
          <a:bodyPr/>
          <a:lstStyle/>
          <a:p>
            <a:r>
              <a:rPr lang="en-US" dirty="0"/>
              <a:t>Exception logging </a:t>
            </a:r>
            <a:r>
              <a:rPr lang="en-US"/>
              <a:t>missing contextual data.</a:t>
            </a:r>
            <a:endParaRPr lang="en-US" dirty="0"/>
          </a:p>
          <a:p>
            <a:pPr marL="457200" indent="-457200">
              <a:buFontTx/>
              <a:buChar char="-"/>
            </a:pPr>
            <a:endParaRPr lang="en-US" dirty="0"/>
          </a:p>
          <a:p>
            <a:pPr marL="457200" indent="-457200">
              <a:buFontTx/>
              <a:buChar char="-"/>
            </a:pPr>
            <a:r>
              <a:rPr lang="en-US" dirty="0"/>
              <a:t>How does ASP.NET middleware actually work?</a:t>
            </a:r>
          </a:p>
          <a:p>
            <a:pPr marL="457200" indent="-457200">
              <a:buFontTx/>
              <a:buChar char="-"/>
            </a:pPr>
            <a:endParaRPr lang="en-US" dirty="0"/>
          </a:p>
          <a:p>
            <a:pPr marL="457200" indent="-457200">
              <a:buFontTx/>
              <a:buChar char="-"/>
            </a:pPr>
            <a:r>
              <a:rPr lang="en-US" dirty="0"/>
              <a:t>How does exception logging middleware work?</a:t>
            </a:r>
          </a:p>
          <a:p>
            <a:pPr marL="457200" indent="-457200">
              <a:buFontTx/>
              <a:buChar char="-"/>
            </a:pPr>
            <a:endParaRPr lang="en-US" dirty="0"/>
          </a:p>
          <a:p>
            <a:pPr marL="457200" indent="-457200">
              <a:buFontTx/>
              <a:buChar char="-"/>
            </a:pPr>
            <a:r>
              <a:rPr lang="en-US" dirty="0"/>
              <a:t>Solution: throw context enrichers.</a:t>
            </a:r>
          </a:p>
        </p:txBody>
      </p:sp>
    </p:spTree>
    <p:extLst>
      <p:ext uri="{BB962C8B-B14F-4D97-AF65-F5344CB8AC3E}">
        <p14:creationId xmlns:p14="http://schemas.microsoft.com/office/powerpoint/2010/main" val="3421048878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C1EC8D-C869-4A7A-8349-D1F62555E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Channels</a:t>
            </a:r>
          </a:p>
        </p:txBody>
      </p:sp>
    </p:spTree>
    <p:extLst>
      <p:ext uri="{BB962C8B-B14F-4D97-AF65-F5344CB8AC3E}">
        <p14:creationId xmlns:p14="http://schemas.microsoft.com/office/powerpoint/2010/main" val="1959425526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60E6F6-B2A0-DA27-7837-0BC636011C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Channels: Async Producer/Consumer Queues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CEA868-D0A1-A690-FEA1-7512FFD48EC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1558" y="1793296"/>
            <a:ext cx="11653522" cy="3918637"/>
          </a:xfrm>
        </p:spPr>
        <p:txBody>
          <a:bodyPr/>
          <a:lstStyle/>
          <a:p>
            <a:r>
              <a:rPr lang="en-US" dirty="0"/>
              <a:t>Replaces hand-grown or TPL Dataflow.</a:t>
            </a:r>
          </a:p>
          <a:p>
            <a:endParaRPr lang="en-US" dirty="0"/>
          </a:p>
          <a:p>
            <a:r>
              <a:rPr lang="en-US" dirty="0"/>
              <a:t>Consumer: </a:t>
            </a:r>
            <a:r>
              <a:rPr lang="en-US" dirty="0" err="1">
                <a:latin typeface="Consolas" panose="020B0609020204030204" pitchFamily="49" charset="0"/>
              </a:rPr>
              <a:t>ReadAllAsync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Producer: </a:t>
            </a:r>
            <a:r>
              <a:rPr lang="en-US" dirty="0" err="1">
                <a:latin typeface="Consolas" panose="020B0609020204030204" pitchFamily="49" charset="0"/>
              </a:rPr>
              <a:t>WriteAsync</a:t>
            </a:r>
            <a:r>
              <a:rPr lang="en-US" dirty="0"/>
              <a:t> + </a:t>
            </a:r>
            <a:r>
              <a:rPr lang="en-US" dirty="0">
                <a:latin typeface="Consolas" panose="020B0609020204030204" pitchFamily="49" charset="0"/>
              </a:rPr>
              <a:t>Complete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Bounded for backpressure.</a:t>
            </a:r>
          </a:p>
        </p:txBody>
      </p:sp>
    </p:spTree>
    <p:extLst>
      <p:ext uri="{BB962C8B-B14F-4D97-AF65-F5344CB8AC3E}">
        <p14:creationId xmlns:p14="http://schemas.microsoft.com/office/powerpoint/2010/main" val="1667434718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is this guy?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0A8AB33-2441-C6DA-3AD7-F6CE1188521A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8007" y="4201227"/>
            <a:ext cx="3435985" cy="1389380"/>
          </a:xfrm>
          <a:prstGeom prst="rect">
            <a:avLst/>
          </a:prstGeom>
        </p:spPr>
      </p:pic>
      <p:pic>
        <p:nvPicPr>
          <p:cNvPr id="3" name="Picture 2" descr="A person with her hands on her head&#10;&#10;AI-generated content may be incorrect.">
            <a:extLst>
              <a:ext uri="{FF2B5EF4-FFF2-40B4-BE49-F238E27FC236}">
                <a16:creationId xmlns:a16="http://schemas.microsoft.com/office/drawing/2014/main" id="{70630259-0BEE-AB55-E2BE-3E87B4D0CD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57967" y="981537"/>
            <a:ext cx="3072713" cy="4609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90894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782D808-2BCC-A4F8-47FB-C2B6FE84B4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4001" y="0"/>
            <a:ext cx="9143997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84991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C1EC8D-C869-4A7A-8349-D1F62555E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PauseToken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1863687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5BEED80-759B-16D6-5F52-DB2000610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PauseToken</a:t>
            </a:r>
            <a:r>
              <a:rPr lang="en-US" dirty="0"/>
              <a:t>: Desired Semantics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F65C3E-CE8C-2318-71EB-8B21388013D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3918637"/>
          </a:xfrm>
        </p:spPr>
        <p:txBody>
          <a:bodyPr/>
          <a:lstStyle/>
          <a:p>
            <a:r>
              <a:rPr lang="en-US" dirty="0"/>
              <a:t>Pause / </a:t>
            </a:r>
            <a:r>
              <a:rPr lang="en-US" dirty="0" err="1"/>
              <a:t>Unpause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WaitWhilePausedAsync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Can split into “source” (controller) and “token”, similar to CTS.</a:t>
            </a:r>
          </a:p>
        </p:txBody>
      </p:sp>
      <p:pic>
        <p:nvPicPr>
          <p:cNvPr id="3076" name="Picture 4" descr="Stop in the Name of Love – mirabile dictu">
            <a:extLst>
              <a:ext uri="{FF2B5EF4-FFF2-40B4-BE49-F238E27FC236}">
                <a16:creationId xmlns:a16="http://schemas.microsoft.com/office/drawing/2014/main" id="{EBA2CA16-C9A0-5F2B-2280-2828DE2EDD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7782" y="1189176"/>
            <a:ext cx="3939407" cy="3182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4868999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5BEED80-759B-16D6-5F52-DB2000610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PauseToken</a:t>
            </a:r>
            <a:r>
              <a:rPr lang="en-US" dirty="0"/>
              <a:t>: Recognized API Pattern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F65C3E-CE8C-2318-71EB-8B21388013D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3171830"/>
          </a:xfrm>
        </p:spPr>
        <p:txBody>
          <a:bodyPr/>
          <a:lstStyle/>
          <a:p>
            <a:r>
              <a:rPr lang="en-US" dirty="0"/>
              <a:t>Similar to </a:t>
            </a:r>
            <a:r>
              <a:rPr lang="en-US" dirty="0" err="1"/>
              <a:t>ManualResetEvent</a:t>
            </a:r>
            <a:r>
              <a:rPr lang="en-US" dirty="0"/>
              <a:t>!</a:t>
            </a:r>
          </a:p>
          <a:p>
            <a:r>
              <a:rPr lang="en-US" dirty="0"/>
              <a:t>Event: A thing that is “</a:t>
            </a:r>
            <a:r>
              <a:rPr lang="en-US" dirty="0" err="1"/>
              <a:t>signalled</a:t>
            </a:r>
            <a:r>
              <a:rPr lang="en-US" dirty="0"/>
              <a:t>” or “</a:t>
            </a:r>
            <a:r>
              <a:rPr lang="en-US" dirty="0" err="1"/>
              <a:t>unsignalled</a:t>
            </a:r>
            <a:r>
              <a:rPr lang="en-US" dirty="0"/>
              <a:t>” and enables waiting for it to become </a:t>
            </a:r>
            <a:r>
              <a:rPr lang="en-US" dirty="0" err="1"/>
              <a:t>signalled</a:t>
            </a:r>
            <a:r>
              <a:rPr lang="en-US" dirty="0"/>
              <a:t>.</a:t>
            </a:r>
          </a:p>
          <a:p>
            <a:r>
              <a:rPr lang="en-US" dirty="0" err="1"/>
              <a:t>ManualReset</a:t>
            </a:r>
            <a:r>
              <a:rPr lang="en-US" dirty="0"/>
              <a:t>: An event that is manually set (=&gt; </a:t>
            </a:r>
            <a:r>
              <a:rPr lang="en-US" dirty="0" err="1"/>
              <a:t>signalled</a:t>
            </a:r>
            <a:r>
              <a:rPr lang="en-US" dirty="0"/>
              <a:t>) or reset (=&gt; </a:t>
            </a:r>
            <a:r>
              <a:rPr lang="en-US" dirty="0" err="1"/>
              <a:t>unsignalled</a:t>
            </a:r>
            <a:r>
              <a:rPr lang="en-US" dirty="0"/>
              <a:t>).</a:t>
            </a:r>
          </a:p>
          <a:p>
            <a:r>
              <a:rPr lang="en-US" dirty="0"/>
              <a:t>Plan: build </a:t>
            </a:r>
            <a:r>
              <a:rPr lang="en-US" dirty="0" err="1"/>
              <a:t>AsyncMRE</a:t>
            </a:r>
            <a:r>
              <a:rPr lang="en-US" dirty="0"/>
              <a:t> first; then build PT+PTS.</a:t>
            </a:r>
          </a:p>
        </p:txBody>
      </p:sp>
    </p:spTree>
    <p:extLst>
      <p:ext uri="{BB962C8B-B14F-4D97-AF65-F5344CB8AC3E}">
        <p14:creationId xmlns:p14="http://schemas.microsoft.com/office/powerpoint/2010/main" val="937123484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5BEED80-759B-16D6-5F52-DB2000610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PauseToken</a:t>
            </a:r>
            <a:r>
              <a:rPr lang="en-US" dirty="0"/>
              <a:t>: Strategy</a:t>
            </a:r>
          </a:p>
        </p:txBody>
      </p:sp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E5441EA7-ACE2-283F-56FF-93E989BB44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5782260"/>
              </p:ext>
            </p:extLst>
          </p:nvPr>
        </p:nvGraphicFramePr>
        <p:xfrm>
          <a:off x="269238" y="1197322"/>
          <a:ext cx="11653522" cy="2859384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5826761">
                  <a:extLst>
                    <a:ext uri="{9D8B030D-6E8A-4147-A177-3AD203B41FA5}">
                      <a16:colId xmlns:a16="http://schemas.microsoft.com/office/drawing/2014/main" val="2196646862"/>
                    </a:ext>
                  </a:extLst>
                </a:gridCol>
                <a:gridCol w="5826761">
                  <a:extLst>
                    <a:ext uri="{9D8B030D-6E8A-4147-A177-3AD203B41FA5}">
                      <a16:colId xmlns:a16="http://schemas.microsoft.com/office/drawing/2014/main" val="4035745119"/>
                    </a:ext>
                  </a:extLst>
                </a:gridCol>
              </a:tblGrid>
              <a:tr h="714846">
                <a:tc>
                  <a:txBody>
                    <a:bodyPr/>
                    <a:lstStyle/>
                    <a:p>
                      <a:r>
                        <a:rPr lang="en-US" sz="2400" dirty="0" err="1">
                          <a:latin typeface="Consolas" panose="020B0609020204030204" pitchFamily="49" charset="0"/>
                        </a:rPr>
                        <a:t>PauseToken</a:t>
                      </a:r>
                      <a:r>
                        <a:rPr lang="en-US" sz="2400" dirty="0"/>
                        <a:t> Semantics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err="1">
                          <a:latin typeface="Consolas" panose="020B0609020204030204" pitchFamily="49" charset="0"/>
                        </a:rPr>
                        <a:t>ManualResetEvent</a:t>
                      </a:r>
                      <a:r>
                        <a:rPr lang="en-US" sz="2400" dirty="0"/>
                        <a:t> Semantics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9336553"/>
                  </a:ext>
                </a:extLst>
              </a:tr>
              <a:tr h="714846"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Consolas" panose="020B0609020204030204" pitchFamily="49" charset="0"/>
                        </a:rPr>
                        <a:t>Pause()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Consolas" panose="020B0609020204030204" pitchFamily="49" charset="0"/>
                        </a:rPr>
                        <a:t>Reset()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9838449"/>
                  </a:ext>
                </a:extLst>
              </a:tr>
              <a:tr h="714846">
                <a:tc>
                  <a:txBody>
                    <a:bodyPr/>
                    <a:lstStyle/>
                    <a:p>
                      <a:r>
                        <a:rPr lang="en-US" sz="2400" dirty="0" err="1">
                          <a:latin typeface="Consolas" panose="020B0609020204030204" pitchFamily="49" charset="0"/>
                        </a:rPr>
                        <a:t>Unpause</a:t>
                      </a:r>
                      <a:r>
                        <a:rPr lang="en-US" sz="2400" dirty="0">
                          <a:latin typeface="Consolas" panose="020B0609020204030204" pitchFamily="49" charset="0"/>
                        </a:rPr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Consolas" panose="020B0609020204030204" pitchFamily="49" charset="0"/>
                        </a:rPr>
                        <a:t>Set()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5802096"/>
                  </a:ext>
                </a:extLst>
              </a:tr>
              <a:tr h="714846">
                <a:tc>
                  <a:txBody>
                    <a:bodyPr/>
                    <a:lstStyle/>
                    <a:p>
                      <a:pPr marL="0" algn="l" defTabSz="914367" rtl="0" eaLnBrk="1" latinLnBrk="0" hangingPunct="1"/>
                      <a:r>
                        <a:rPr lang="en-US" sz="2400" kern="1200" dirty="0" err="1">
                          <a:solidFill>
                            <a:schemeClr val="dk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WaitWhilePausedAsync</a:t>
                      </a:r>
                      <a:r>
                        <a:rPr lang="en-US" sz="2400" kern="1200" dirty="0">
                          <a:solidFill>
                            <a:schemeClr val="dk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err="1">
                          <a:latin typeface="Consolas" panose="020B0609020204030204" pitchFamily="49" charset="0"/>
                        </a:rPr>
                        <a:t>WaitOne</a:t>
                      </a:r>
                      <a:r>
                        <a:rPr lang="en-US" sz="2400" dirty="0">
                          <a:latin typeface="Consolas" panose="020B0609020204030204" pitchFamily="49" charset="0"/>
                        </a:rPr>
                        <a:t>() /* Wait until set */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5695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88296147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782D808-2BCC-A4F8-47FB-C2B6FE84B4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4001" y="0"/>
            <a:ext cx="9143997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084944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17C7E0-D93C-8C61-E1C7-250A794B4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PauseToken</a:t>
            </a:r>
            <a:r>
              <a:rPr lang="en-US" dirty="0"/>
              <a:t> Implementation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1B9A00-2629-4390-1F99-F8ADE5462A7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3719480"/>
          </a:xfrm>
        </p:spPr>
        <p:txBody>
          <a:bodyPr/>
          <a:lstStyle/>
          <a:p>
            <a:r>
              <a:rPr lang="en-US" dirty="0"/>
              <a:t>Tricksy parts:</a:t>
            </a:r>
          </a:p>
          <a:p>
            <a:pPr marL="457200" indent="-457200">
              <a:buFontTx/>
              <a:buChar char="-"/>
            </a:pPr>
            <a:endParaRPr lang="en-US" b="1" dirty="0"/>
          </a:p>
          <a:p>
            <a:pPr marL="457200" indent="-457200">
              <a:buFontTx/>
              <a:buChar char="-"/>
            </a:pPr>
            <a:r>
              <a:rPr lang="en-US" b="1" dirty="0"/>
              <a:t>Never invoke end-user code while holding a lock.</a:t>
            </a:r>
          </a:p>
          <a:p>
            <a:pPr marL="457200" indent="-457200">
              <a:buFontTx/>
              <a:buChar char="-"/>
            </a:pPr>
            <a:endParaRPr lang="en-US" b="1" dirty="0"/>
          </a:p>
          <a:p>
            <a:pPr marL="457200" indent="-457200">
              <a:buFontTx/>
              <a:buChar char="-"/>
            </a:pPr>
            <a:r>
              <a:rPr lang="en-US" dirty="0" err="1">
                <a:latin typeface="Consolas" panose="020B0609020204030204" pitchFamily="49" charset="0"/>
              </a:rPr>
              <a:t>TaskCompletionSource.TrySetResult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/>
              <a:t>(and friends) and </a:t>
            </a:r>
            <a:r>
              <a:rPr lang="en-US" dirty="0" err="1">
                <a:latin typeface="Consolas" panose="020B0609020204030204" pitchFamily="49" charset="0"/>
              </a:rPr>
              <a:t>CancellationTokenSource.Cancel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i="1" dirty="0"/>
              <a:t>are</a:t>
            </a:r>
            <a:r>
              <a:rPr lang="en-US" dirty="0"/>
              <a:t> invocations of end-user code!</a:t>
            </a:r>
          </a:p>
        </p:txBody>
      </p:sp>
    </p:spTree>
    <p:extLst>
      <p:ext uri="{BB962C8B-B14F-4D97-AF65-F5344CB8AC3E}">
        <p14:creationId xmlns:p14="http://schemas.microsoft.com/office/powerpoint/2010/main" val="1966586368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C1EC8D-C869-4A7A-8349-D1F62555E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TCS Dictionary</a:t>
            </a:r>
          </a:p>
        </p:txBody>
      </p:sp>
    </p:spTree>
    <p:extLst>
      <p:ext uri="{BB962C8B-B14F-4D97-AF65-F5344CB8AC3E}">
        <p14:creationId xmlns:p14="http://schemas.microsoft.com/office/powerpoint/2010/main" val="3461717117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39DED77-AC07-8439-3D65-A59625B6AC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TCS Dictionary: Desired Semantics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5DA4B2-2627-1440-2751-387E8A17F5B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4366708"/>
          </a:xfrm>
        </p:spPr>
        <p:txBody>
          <a:bodyPr/>
          <a:lstStyle/>
          <a:p>
            <a:r>
              <a:rPr lang="en-US" dirty="0"/>
              <a:t>Common situation: multiple requests and replies, where replies may not be in request order.</a:t>
            </a:r>
          </a:p>
          <a:p>
            <a:endParaRPr lang="en-US" dirty="0"/>
          </a:p>
          <a:p>
            <a:r>
              <a:rPr lang="en-US" dirty="0"/>
              <a:t>Solution: TCS dictionary.</a:t>
            </a:r>
          </a:p>
          <a:p>
            <a:endParaRPr lang="en-US" dirty="0"/>
          </a:p>
          <a:p>
            <a:r>
              <a:rPr lang="en-US" dirty="0"/>
              <a:t>Operations: Insert, Remove-And-Complete.</a:t>
            </a:r>
          </a:p>
          <a:p>
            <a:endParaRPr lang="en-US" dirty="0"/>
          </a:p>
          <a:p>
            <a:r>
              <a:rPr lang="en-US" b="1" dirty="0"/>
              <a:t>Always complete your tasks!</a:t>
            </a:r>
          </a:p>
        </p:txBody>
      </p:sp>
    </p:spTree>
    <p:extLst>
      <p:ext uri="{BB962C8B-B14F-4D97-AF65-F5344CB8AC3E}">
        <p14:creationId xmlns:p14="http://schemas.microsoft.com/office/powerpoint/2010/main" val="1175680737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782D808-2BCC-A4F8-47FB-C2B6FE84B4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4001" y="0"/>
            <a:ext cx="9143997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787956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83428" y="0"/>
            <a:ext cx="52251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57517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9B3FA-7E02-014E-9406-46B09037D1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TCS Dictionary: Worked Example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7BA27C-DB62-2391-2DB2-7BA323E194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2624180"/>
          </a:xfrm>
        </p:spPr>
        <p:txBody>
          <a:bodyPr/>
          <a:lstStyle/>
          <a:p>
            <a:r>
              <a:rPr lang="en-US" dirty="0"/>
              <a:t>Building a TCP/IP client/server that uses </a:t>
            </a:r>
            <a:r>
              <a:rPr lang="en-US" dirty="0" err="1">
                <a:latin typeface="Consolas" panose="020B0609020204030204" pitchFamily="49" charset="0"/>
              </a:rPr>
              <a:t>ValueTask</a:t>
            </a:r>
            <a:r>
              <a:rPr lang="en-US" dirty="0"/>
              <a:t> Socket methods, </a:t>
            </a:r>
            <a:r>
              <a:rPr lang="en-US" dirty="0" err="1">
                <a:latin typeface="Consolas" panose="020B0609020204030204" pitchFamily="49" charset="0"/>
              </a:rPr>
              <a:t>System.IO.Pipelines</a:t>
            </a:r>
            <a:r>
              <a:rPr lang="en-US" dirty="0"/>
              <a:t>, </a:t>
            </a:r>
            <a:r>
              <a:rPr lang="en-US" dirty="0">
                <a:latin typeface="Consolas" panose="020B0609020204030204" pitchFamily="49" charset="0"/>
              </a:rPr>
              <a:t>Channel</a:t>
            </a:r>
            <a:r>
              <a:rPr lang="en-US" dirty="0"/>
              <a:t>s, and a TCS dictionary all together.</a:t>
            </a:r>
          </a:p>
          <a:p>
            <a:endParaRPr lang="en-US" dirty="0"/>
          </a:p>
          <a:p>
            <a:pPr algn="ctr"/>
            <a:r>
              <a:rPr lang="en-US" dirty="0">
                <a:hlinkClick r:id="rId2"/>
              </a:rPr>
              <a:t>https://tinyurl.com/async-tcp</a:t>
            </a:r>
            <a:endParaRPr lang="en-US" dirty="0"/>
          </a:p>
        </p:txBody>
      </p:sp>
      <p:pic>
        <p:nvPicPr>
          <p:cNvPr id="1026" name="Picture 2" descr="High Quality Charlie Conspiracy (Always Sunny in Philidelphia) Blank Meme Template">
            <a:extLst>
              <a:ext uri="{FF2B5EF4-FFF2-40B4-BE49-F238E27FC236}">
                <a16:creationId xmlns:a16="http://schemas.microsoft.com/office/drawing/2014/main" id="{64A17056-ED1E-2596-96DB-018634FCBE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5335" y="3829648"/>
            <a:ext cx="3021330" cy="2265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7072675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C1EC8D-C869-4A7A-8349-D1F62555E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AsyncLazy</a:t>
            </a:r>
            <a:r>
              <a:rPr lang="en-US" dirty="0"/>
              <a:t>&lt;T&gt;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9954166-BC53-1EE6-5694-3ECA84294D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8783" y="601030"/>
            <a:ext cx="47625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239831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EE5EE27-1BFB-EF87-7121-0793EEC794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AsyncLazy</a:t>
            </a:r>
            <a:r>
              <a:rPr lang="en-US" dirty="0"/>
              <a:t>: Simplicity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C58186-195F-10C0-8D7A-EF4895BF879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632737"/>
          </a:xfrm>
        </p:spPr>
        <p:txBody>
          <a:bodyPr/>
          <a:lstStyle/>
          <a:p>
            <a:r>
              <a:rPr lang="en-US" dirty="0"/>
              <a:t>Easy solution (</a:t>
            </a:r>
            <a:r>
              <a:rPr lang="en-US" dirty="0">
                <a:latin typeface="Consolas" panose="020B0609020204030204" pitchFamily="49" charset="0"/>
              </a:rPr>
              <a:t>Lazy&lt;Task&lt;T&gt;&gt; </a:t>
            </a:r>
            <a:r>
              <a:rPr lang="en-US" dirty="0"/>
              <a:t>with </a:t>
            </a:r>
            <a:r>
              <a:rPr lang="en-US" dirty="0" err="1">
                <a:latin typeface="Consolas" panose="020B0609020204030204" pitchFamily="49" charset="0"/>
              </a:rPr>
              <a:t>GetAwaiter</a:t>
            </a:r>
            <a:r>
              <a:rPr lang="en-US" dirty="0"/>
              <a:t>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A4139B3-857D-EF29-F5BF-B3C8C128DC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50772" y="2554015"/>
            <a:ext cx="3290455" cy="2467842"/>
          </a:xfrm>
          <a:prstGeom prst="rect">
            <a:avLst/>
          </a:prstGeom>
          <a:solidFill>
            <a:schemeClr val="tx2"/>
          </a:solidFill>
        </p:spPr>
      </p:pic>
    </p:spTree>
    <p:extLst>
      <p:ext uri="{BB962C8B-B14F-4D97-AF65-F5344CB8AC3E}">
        <p14:creationId xmlns:p14="http://schemas.microsoft.com/office/powerpoint/2010/main" val="2289797747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EE5EE27-1BFB-EF87-7121-0793EEC794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AsyncLazy</a:t>
            </a:r>
            <a:r>
              <a:rPr lang="en-US" dirty="0"/>
              <a:t>: Complexity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C58186-195F-10C0-8D7A-EF4895BF879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4167488"/>
          </a:xfrm>
        </p:spPr>
        <p:txBody>
          <a:bodyPr/>
          <a:lstStyle/>
          <a:p>
            <a:r>
              <a:rPr lang="en-US" dirty="0"/>
              <a:t>Complex:</a:t>
            </a:r>
          </a:p>
          <a:p>
            <a:pPr marL="457200" indent="-457200">
              <a:buFontTx/>
              <a:buChar char="-"/>
            </a:pPr>
            <a:r>
              <a:rPr lang="en-US" dirty="0"/>
              <a:t>How to execute delegate?</a:t>
            </a:r>
          </a:p>
          <a:p>
            <a:pPr marL="457200" indent="-457200">
              <a:buFontTx/>
              <a:buChar char="-"/>
            </a:pPr>
            <a:r>
              <a:rPr lang="en-US" dirty="0"/>
              <a:t>Exceptions are cached.</a:t>
            </a:r>
          </a:p>
          <a:p>
            <a:pPr marL="796926" lvl="1" indent="-457200">
              <a:buFontTx/>
              <a:buChar char="-"/>
            </a:pPr>
            <a:r>
              <a:rPr lang="en-US" dirty="0"/>
              <a:t>(Non-async) Lazy&lt;T&gt; is weird here, too.</a:t>
            </a:r>
          </a:p>
          <a:p>
            <a:pPr marL="457200" indent="-457200">
              <a:buFontTx/>
              <a:buChar char="-"/>
            </a:pPr>
            <a:r>
              <a:rPr lang="en-US" dirty="0"/>
              <a:t>Should we also reset on demand?</a:t>
            </a:r>
          </a:p>
          <a:p>
            <a:pPr marL="796926" lvl="1" indent="-457200">
              <a:buFontTx/>
              <a:buChar char="-"/>
            </a:pPr>
            <a:r>
              <a:rPr lang="en-US" dirty="0"/>
              <a:t>At this point it becomes a single-item cache.</a:t>
            </a:r>
          </a:p>
          <a:p>
            <a:pPr marL="796926" lvl="1" indent="-457200">
              <a:buFontTx/>
              <a:buChar char="-"/>
            </a:pPr>
            <a:endParaRPr lang="en-US" dirty="0"/>
          </a:p>
          <a:p>
            <a:pPr algn="ctr"/>
            <a:r>
              <a:rPr lang="en-US" dirty="0">
                <a:hlinkClick r:id="rId3"/>
              </a:rPr>
              <a:t>https://tinyurl.com/asynclazy-considerations</a:t>
            </a:r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073E521-A251-6AB7-6BA6-B9E8DF32AD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2020" y="453390"/>
            <a:ext cx="3249930" cy="3249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495755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1AB2A6-09F4-D449-E4E2-D8D74A49A5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Async Caching</a:t>
            </a:r>
          </a:p>
        </p:txBody>
      </p:sp>
    </p:spTree>
    <p:extLst>
      <p:ext uri="{BB962C8B-B14F-4D97-AF65-F5344CB8AC3E}">
        <p14:creationId xmlns:p14="http://schemas.microsoft.com/office/powerpoint/2010/main" val="3785129773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7384AB1-E9FE-3FDF-ED48-C32ACD3C7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Asynchronous Caching.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285DE6-2B38-3D62-7FBC-C74C9DEECD1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4864537"/>
          </a:xfrm>
        </p:spPr>
        <p:txBody>
          <a:bodyPr/>
          <a:lstStyle/>
          <a:p>
            <a:pPr marL="457200" indent="-457200">
              <a:buFontTx/>
              <a:buChar char="-"/>
            </a:pPr>
            <a:r>
              <a:rPr lang="en-US" dirty="0"/>
              <a:t>Cache </a:t>
            </a:r>
            <a:r>
              <a:rPr lang="en-US" dirty="0">
                <a:latin typeface="Consolas" panose="020B0609020204030204" pitchFamily="49" charset="0"/>
              </a:rPr>
              <a:t>Task&lt;T&gt;</a:t>
            </a:r>
            <a:r>
              <a:rPr lang="en-US" dirty="0"/>
              <a:t>, not its </a:t>
            </a:r>
            <a:r>
              <a:rPr lang="en-US" i="1" dirty="0"/>
              <a:t>result</a:t>
            </a:r>
            <a:r>
              <a:rPr lang="en-US" dirty="0"/>
              <a:t>.</a:t>
            </a:r>
          </a:p>
          <a:p>
            <a:pPr marL="796926" lvl="1" indent="-457200">
              <a:buFontTx/>
              <a:buChar char="-"/>
            </a:pPr>
            <a:r>
              <a:rPr lang="en-US" dirty="0" err="1">
                <a:latin typeface="Consolas" panose="020B0609020204030204" pitchFamily="49" charset="0"/>
              </a:rPr>
              <a:t>IMemoryCache.GetOrCreateAsync</a:t>
            </a:r>
            <a:r>
              <a:rPr lang="en-US" dirty="0"/>
              <a:t> exists but may not do what you want.</a:t>
            </a:r>
          </a:p>
          <a:p>
            <a:pPr marL="796926" lvl="1" indent="-457200">
              <a:buFontTx/>
              <a:buChar char="-"/>
            </a:pPr>
            <a:r>
              <a:rPr lang="en-US" i="1" dirty="0"/>
              <a:t>Must</a:t>
            </a:r>
            <a:r>
              <a:rPr lang="en-US" dirty="0"/>
              <a:t> be in-memory. </a:t>
            </a:r>
            <a:r>
              <a:rPr lang="en-US" dirty="0">
                <a:latin typeface="Consolas" panose="020B0609020204030204" pitchFamily="49" charset="0"/>
              </a:rPr>
              <a:t>Task</a:t>
            </a:r>
            <a:r>
              <a:rPr lang="en-US" dirty="0"/>
              <a:t> isn’t serializable in the general case.</a:t>
            </a:r>
          </a:p>
          <a:p>
            <a:pPr marL="457200" indent="-457200">
              <a:buFontTx/>
              <a:buChar char="-"/>
            </a:pPr>
            <a:r>
              <a:rPr lang="en-US" dirty="0"/>
              <a:t>Similar problems as </a:t>
            </a:r>
            <a:r>
              <a:rPr lang="en-US" dirty="0" err="1">
                <a:latin typeface="Consolas" panose="020B0609020204030204" pitchFamily="49" charset="0"/>
              </a:rPr>
              <a:t>AsyncLazy</a:t>
            </a:r>
            <a:r>
              <a:rPr lang="en-US" dirty="0">
                <a:latin typeface="Consolas" panose="020B0609020204030204" pitchFamily="49" charset="0"/>
              </a:rPr>
              <a:t>&lt;T&gt;</a:t>
            </a:r>
            <a:r>
              <a:rPr lang="en-US" dirty="0"/>
              <a:t>: caching exceptions.</a:t>
            </a:r>
          </a:p>
          <a:p>
            <a:pPr marL="457200" indent="-457200">
              <a:buFontTx/>
              <a:buChar char="-"/>
            </a:pPr>
            <a:r>
              <a:rPr lang="en-US" dirty="0"/>
              <a:t>Removed/updated in cache before completed?</a:t>
            </a:r>
          </a:p>
          <a:p>
            <a:pPr marL="457200" indent="-457200">
              <a:buFontTx/>
              <a:buChar char="-"/>
            </a:pPr>
            <a:r>
              <a:rPr lang="en-US" dirty="0"/>
              <a:t>Don’t know eviction parameters until completed? (JWT)</a:t>
            </a:r>
          </a:p>
          <a:p>
            <a:pPr marL="457200" indent="-457200">
              <a:buFontTx/>
              <a:buChar char="-"/>
            </a:pPr>
            <a:r>
              <a:rPr lang="en-US" dirty="0"/>
              <a:t>Solution: cache </a:t>
            </a:r>
            <a:r>
              <a:rPr lang="en-US" dirty="0" err="1">
                <a:latin typeface="Consolas" panose="020B0609020204030204" pitchFamily="49" charset="0"/>
              </a:rPr>
              <a:t>TaskCompletionSource</a:t>
            </a:r>
            <a:r>
              <a:rPr lang="en-US" dirty="0">
                <a:latin typeface="Consolas" panose="020B0609020204030204" pitchFamily="49" charset="0"/>
              </a:rPr>
              <a:t>&lt;T&gt;</a:t>
            </a:r>
            <a:r>
              <a:rPr lang="en-US" dirty="0"/>
              <a:t>.</a:t>
            </a:r>
          </a:p>
          <a:p>
            <a:pPr marL="457200" indent="-457200">
              <a:buFontTx/>
              <a:buChar char="-"/>
            </a:pPr>
            <a:endParaRPr lang="en-US" dirty="0"/>
          </a:p>
          <a:p>
            <a:pPr algn="ctr"/>
            <a:r>
              <a:rPr lang="en-US" dirty="0">
                <a:hlinkClick r:id="rId2"/>
              </a:rPr>
              <a:t>https://tinyurl.com/async-cache</a:t>
            </a:r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9AAEFDA-0032-545C-3222-DA8C781FA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640" y="119063"/>
            <a:ext cx="2692398" cy="1584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1101982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705862221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C1EC8D-C869-4A7A-8349-D1F62555E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ValueTask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0021C2F-E3BD-7143-6DE5-F3922DD30F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9291" y="601030"/>
            <a:ext cx="47625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1164489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6D40BCE-D4D4-35C5-9A99-DD2E76FDE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ValueTask</a:t>
            </a:r>
            <a:r>
              <a:rPr lang="en-US" dirty="0"/>
              <a:t> History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C285BC-37D7-3A85-603B-4ABC50823D1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4267130"/>
          </a:xfrm>
        </p:spPr>
        <p:txBody>
          <a:bodyPr/>
          <a:lstStyle/>
          <a:p>
            <a:pPr marL="457200" indent="-457200">
              <a:buFontTx/>
              <a:buChar char="-"/>
            </a:pPr>
            <a:r>
              <a:rPr lang="en-US" dirty="0"/>
              <a:t>High-performance code that needs to reduce allocations.</a:t>
            </a:r>
          </a:p>
          <a:p>
            <a:pPr marL="457200" indent="-457200">
              <a:buFontTx/>
              <a:buChar char="-"/>
            </a:pPr>
            <a:r>
              <a:rPr lang="en-US" dirty="0"/>
              <a:t>Classic use case: </a:t>
            </a:r>
            <a:r>
              <a:rPr lang="en-US" dirty="0">
                <a:latin typeface="Consolas" panose="020B0609020204030204" pitchFamily="49" charset="0"/>
              </a:rPr>
              <a:t>Socket</a:t>
            </a:r>
            <a:r>
              <a:rPr lang="en-US" dirty="0"/>
              <a:t>.</a:t>
            </a:r>
          </a:p>
          <a:p>
            <a:pPr marL="457200" indent="-457200">
              <a:buFontTx/>
              <a:buChar char="-"/>
            </a:pPr>
            <a:endParaRPr lang="en-US" dirty="0"/>
          </a:p>
          <a:p>
            <a:pPr marL="457200" indent="-457200">
              <a:buFontTx/>
              <a:buChar char="-"/>
            </a:pPr>
            <a:r>
              <a:rPr lang="en-US" dirty="0"/>
              <a:t>First </a:t>
            </a:r>
            <a:r>
              <a:rPr lang="en-US" dirty="0" err="1">
                <a:latin typeface="Consolas" panose="020B0609020204030204" pitchFamily="49" charset="0"/>
              </a:rPr>
              <a:t>ValueTask</a:t>
            </a:r>
            <a:r>
              <a:rPr lang="en-US" dirty="0"/>
              <a:t> was either a synchronous result or </a:t>
            </a:r>
            <a:r>
              <a:rPr lang="en-US" dirty="0">
                <a:latin typeface="Consolas" panose="020B0609020204030204" pitchFamily="49" charset="0"/>
              </a:rPr>
              <a:t>Task</a:t>
            </a:r>
            <a:r>
              <a:rPr lang="en-US" dirty="0"/>
              <a:t>.</a:t>
            </a:r>
          </a:p>
          <a:p>
            <a:pPr marL="457200" indent="-457200">
              <a:buFontTx/>
              <a:buChar char="-"/>
            </a:pPr>
            <a:r>
              <a:rPr lang="en-US" dirty="0"/>
              <a:t>Modern </a:t>
            </a:r>
            <a:r>
              <a:rPr lang="en-US" dirty="0" err="1">
                <a:latin typeface="Consolas" panose="020B0609020204030204" pitchFamily="49" charset="0"/>
              </a:rPr>
              <a:t>ValueTask</a:t>
            </a:r>
            <a:r>
              <a:rPr lang="en-US" dirty="0"/>
              <a:t> can also be an </a:t>
            </a:r>
            <a:r>
              <a:rPr lang="en-US" dirty="0" err="1">
                <a:latin typeface="Consolas" panose="020B0609020204030204" pitchFamily="49" charset="0"/>
              </a:rPr>
              <a:t>IValueTaskSource</a:t>
            </a:r>
            <a:r>
              <a:rPr lang="en-US" dirty="0"/>
              <a:t> (enables pooled / recycled source instances – essentially a reusable </a:t>
            </a:r>
            <a:r>
              <a:rPr lang="en-US" dirty="0">
                <a:latin typeface="Consolas" panose="020B0609020204030204" pitchFamily="49" charset="0"/>
              </a:rPr>
              <a:t>Task</a:t>
            </a:r>
            <a:r>
              <a:rPr lang="en-US" dirty="0"/>
              <a:t>).</a:t>
            </a:r>
          </a:p>
          <a:p>
            <a:pPr algn="ctr"/>
            <a:r>
              <a:rPr lang="en-US" dirty="0">
                <a:hlinkClick r:id="rId3"/>
              </a:rPr>
              <a:t>https://tinyurl.com/value-task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5983808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DC829FB-6C47-1442-C197-D823808B2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Rules Around </a:t>
            </a:r>
            <a:r>
              <a:rPr lang="en-US" dirty="0" err="1"/>
              <a:t>ValueTask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6DB1A2-496F-86BC-5024-8622FC2738C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4742196"/>
          </a:xfrm>
        </p:spPr>
        <p:txBody>
          <a:bodyPr/>
          <a:lstStyle/>
          <a:p>
            <a:pPr marL="457200" indent="-457200">
              <a:buFontTx/>
              <a:buChar char="-"/>
            </a:pPr>
            <a:r>
              <a:rPr lang="en-US" dirty="0"/>
              <a:t>Only consume once!</a:t>
            </a:r>
          </a:p>
          <a:p>
            <a:pPr marL="796926" lvl="1" indent="-457200">
              <a:buFontTx/>
              <a:buChar char="-"/>
            </a:pPr>
            <a:r>
              <a:rPr lang="en-US" dirty="0">
                <a:latin typeface="Consolas" panose="020B0609020204030204" pitchFamily="49" charset="0"/>
              </a:rPr>
              <a:t>await</a:t>
            </a:r>
            <a:r>
              <a:rPr lang="en-US" dirty="0"/>
              <a:t> – the 99% case.</a:t>
            </a:r>
          </a:p>
          <a:p>
            <a:pPr marL="796926" lvl="1" indent="-457200">
              <a:buFontTx/>
              <a:buChar char="-"/>
            </a:pPr>
            <a:r>
              <a:rPr lang="en-US" dirty="0"/>
              <a:t>Advanced: </a:t>
            </a:r>
            <a:r>
              <a:rPr lang="en-US" dirty="0" err="1">
                <a:latin typeface="Consolas" panose="020B0609020204030204" pitchFamily="49" charset="0"/>
              </a:rPr>
              <a:t>IsCompleted</a:t>
            </a:r>
            <a:r>
              <a:rPr lang="en-US" dirty="0"/>
              <a:t> for fast path.</a:t>
            </a:r>
          </a:p>
          <a:p>
            <a:pPr marL="457200" indent="-457200">
              <a:buFontTx/>
              <a:buChar char="-"/>
            </a:pPr>
            <a:endParaRPr lang="en-US" dirty="0"/>
          </a:p>
          <a:p>
            <a:pPr marL="457200" indent="-457200">
              <a:buFontTx/>
              <a:buChar char="-"/>
            </a:pPr>
            <a:r>
              <a:rPr lang="en-US" dirty="0"/>
              <a:t>Cannot block!</a:t>
            </a:r>
          </a:p>
          <a:p>
            <a:pPr marL="796926" lvl="1" indent="-457200">
              <a:buFontTx/>
              <a:buChar char="-"/>
            </a:pPr>
            <a:r>
              <a:rPr lang="en-US" dirty="0">
                <a:latin typeface="Consolas" panose="020B0609020204030204" pitchFamily="49" charset="0"/>
              </a:rPr>
              <a:t>.Result</a:t>
            </a:r>
            <a:r>
              <a:rPr lang="en-US" dirty="0"/>
              <a:t> and </a:t>
            </a:r>
            <a:r>
              <a:rPr lang="en-US" dirty="0">
                <a:latin typeface="Consolas" panose="020B0609020204030204" pitchFamily="49" charset="0"/>
              </a:rPr>
              <a:t>.</a:t>
            </a:r>
            <a:r>
              <a:rPr lang="en-US" dirty="0" err="1">
                <a:latin typeface="Consolas" panose="020B0609020204030204" pitchFamily="49" charset="0"/>
              </a:rPr>
              <a:t>GetAwaiter</a:t>
            </a:r>
            <a:r>
              <a:rPr lang="en-US" dirty="0">
                <a:latin typeface="Consolas" panose="020B0609020204030204" pitchFamily="49" charset="0"/>
              </a:rPr>
              <a:t>().</a:t>
            </a:r>
            <a:r>
              <a:rPr lang="en-US" dirty="0" err="1">
                <a:latin typeface="Consolas" panose="020B0609020204030204" pitchFamily="49" charset="0"/>
              </a:rPr>
              <a:t>GetResult</a:t>
            </a:r>
            <a:r>
              <a:rPr lang="en-US" dirty="0">
                <a:latin typeface="Consolas" panose="020B0609020204030204" pitchFamily="49" charset="0"/>
              </a:rPr>
              <a:t>()</a:t>
            </a:r>
            <a:r>
              <a:rPr lang="en-US" dirty="0">
                <a:latin typeface="+mn-lt"/>
              </a:rPr>
              <a:t> will </a:t>
            </a:r>
            <a:r>
              <a:rPr lang="en-US" i="1" dirty="0">
                <a:latin typeface="+mn-lt"/>
              </a:rPr>
              <a:t>compile</a:t>
            </a:r>
            <a:r>
              <a:rPr lang="en-US" dirty="0">
                <a:latin typeface="+mn-lt"/>
              </a:rPr>
              <a:t> but may fail at runtime.</a:t>
            </a:r>
          </a:p>
          <a:p>
            <a:pPr marL="796926" lvl="1" indent="-457200">
              <a:buFontTx/>
              <a:buChar char="-"/>
            </a:pPr>
            <a:r>
              <a:rPr lang="en-US" dirty="0">
                <a:latin typeface="+mn-lt"/>
              </a:rPr>
              <a:t>Even worse, they may work at runtime (block) and then later fail at runtime.</a:t>
            </a:r>
            <a:endParaRPr lang="en-US" dirty="0">
              <a:latin typeface="Consolas" panose="020B0609020204030204" pitchFamily="49" charset="0"/>
            </a:endParaRPr>
          </a:p>
          <a:p>
            <a:pPr marL="457200" indent="-457200">
              <a:buFontTx/>
              <a:buChar char="-"/>
            </a:pPr>
            <a:endParaRPr lang="en-US" dirty="0"/>
          </a:p>
          <a:p>
            <a:pPr marL="457200" indent="-457200">
              <a:buFontTx/>
              <a:buChar char="-"/>
            </a:pPr>
            <a:r>
              <a:rPr lang="en-US" dirty="0"/>
              <a:t>Need to bend the rules? </a:t>
            </a:r>
            <a:r>
              <a:rPr lang="en-US" dirty="0" err="1">
                <a:latin typeface="Consolas" panose="020B0609020204030204" pitchFamily="49" charset="0"/>
              </a:rPr>
              <a:t>AsTask</a:t>
            </a:r>
            <a:r>
              <a:rPr lang="en-US" dirty="0">
                <a:latin typeface="Consolas" panose="020B0609020204030204" pitchFamily="49" charset="0"/>
              </a:rPr>
              <a:t>()</a:t>
            </a:r>
          </a:p>
        </p:txBody>
      </p:sp>
      <p:pic>
        <p:nvPicPr>
          <p:cNvPr id="1028" name="Picture 4" descr="RULES, THERE ARE, FOLLOW THEM, YOU MUST - Meme Generator">
            <a:extLst>
              <a:ext uri="{FF2B5EF4-FFF2-40B4-BE49-F238E27FC236}">
                <a16:creationId xmlns:a16="http://schemas.microsoft.com/office/drawing/2014/main" id="{DAEB2EF1-56BE-F32C-4E09-3FCC6423A3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3280" y="156905"/>
            <a:ext cx="3459480" cy="2618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4275277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DC829FB-6C47-1442-C197-D823808B2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</a:t>
            </a:r>
            <a:r>
              <a:rPr lang="en-US" dirty="0" err="1"/>
              <a:t>ValueTask</a:t>
            </a:r>
            <a:r>
              <a:rPr lang="en-US" dirty="0"/>
              <a:t> Methods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6DB1A2-496F-86BC-5024-8622FC2738C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4377032"/>
          </a:xfrm>
        </p:spPr>
        <p:txBody>
          <a:bodyPr/>
          <a:lstStyle/>
          <a:p>
            <a:pPr marL="457200" indent="-457200">
              <a:buFontTx/>
              <a:buChar char="-"/>
            </a:pPr>
            <a:r>
              <a:rPr lang="en-US" dirty="0"/>
              <a:t>Producing </a:t>
            </a:r>
            <a:r>
              <a:rPr lang="en-US" dirty="0" err="1">
                <a:latin typeface="Consolas" panose="020B0609020204030204" pitchFamily="49" charset="0"/>
              </a:rPr>
              <a:t>ValueTask</a:t>
            </a:r>
            <a:r>
              <a:rPr lang="en-US" dirty="0" err="1"/>
              <a:t>s</a:t>
            </a:r>
            <a:r>
              <a:rPr lang="en-US" dirty="0"/>
              <a:t>:</a:t>
            </a:r>
          </a:p>
          <a:p>
            <a:pPr marL="796926" lvl="1" indent="-457200"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async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ValueTask</a:t>
            </a:r>
            <a:r>
              <a:rPr lang="en-US" dirty="0"/>
              <a:t>: possibly-synchronous results (.NET Core 1.1).</a:t>
            </a:r>
          </a:p>
          <a:p>
            <a:pPr marL="796926" lvl="1" indent="-457200">
              <a:buFontTx/>
              <a:buChar char="-"/>
            </a:pPr>
            <a:r>
              <a:rPr lang="en-US" dirty="0">
                <a:latin typeface="Consolas" panose="020B0609020204030204" pitchFamily="49" charset="0"/>
              </a:rPr>
              <a:t>[</a:t>
            </a:r>
            <a:r>
              <a:rPr lang="en-US" dirty="0" err="1">
                <a:latin typeface="Consolas" panose="020B0609020204030204" pitchFamily="49" charset="0"/>
              </a:rPr>
              <a:t>AsyncMethodBuilder</a:t>
            </a:r>
            <a:r>
              <a:rPr lang="en-US" dirty="0">
                <a:latin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</a:rPr>
              <a:t>typeof</a:t>
            </a:r>
            <a:r>
              <a:rPr lang="en-US" dirty="0">
                <a:latin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</a:rPr>
              <a:t>PoolingAsyncValueTaskMethodBuilder</a:t>
            </a:r>
            <a:r>
              <a:rPr lang="en-US" dirty="0">
                <a:latin typeface="Consolas" panose="020B0609020204030204" pitchFamily="49" charset="0"/>
              </a:rPr>
              <a:t>&lt;&gt;))]</a:t>
            </a:r>
            <a:r>
              <a:rPr lang="en-US" dirty="0">
                <a:latin typeface="+mn-lt"/>
              </a:rPr>
              <a:t>: pooled </a:t>
            </a:r>
            <a:r>
              <a:rPr lang="en-US" dirty="0" err="1">
                <a:latin typeface="+mn-lt"/>
              </a:rPr>
              <a:t>ValueTask</a:t>
            </a:r>
            <a:r>
              <a:rPr lang="en-US" dirty="0">
                <a:latin typeface="+mn-lt"/>
              </a:rPr>
              <a:t> sources (.NET 6).</a:t>
            </a:r>
          </a:p>
          <a:p>
            <a:pPr marL="457200" indent="-457200">
              <a:buFontTx/>
              <a:buChar char="-"/>
            </a:pPr>
            <a:endParaRPr lang="en-US" dirty="0">
              <a:latin typeface="+mn-lt"/>
            </a:endParaRPr>
          </a:p>
          <a:p>
            <a:pPr marL="457200" indent="-457200">
              <a:buFontTx/>
              <a:buChar char="-"/>
            </a:pPr>
            <a:r>
              <a:rPr lang="en-US" dirty="0">
                <a:latin typeface="+mn-lt"/>
              </a:rPr>
              <a:t>Mostly outdated:</a:t>
            </a:r>
          </a:p>
          <a:p>
            <a:pPr marL="796926" lvl="1" indent="-457200">
              <a:buFontTx/>
              <a:buChar char="-"/>
            </a:pPr>
            <a:r>
              <a:rPr lang="en-US" dirty="0"/>
              <a:t>Constructor: synchronous result or Task wrapper (.NET Core 1.0).</a:t>
            </a:r>
          </a:p>
          <a:p>
            <a:pPr marL="796926" lvl="1" indent="-457200">
              <a:buFontTx/>
              <a:buChar char="-"/>
            </a:pPr>
            <a:r>
              <a:rPr lang="en-US" dirty="0" err="1">
                <a:latin typeface="Consolas" panose="020B0609020204030204" pitchFamily="49" charset="0"/>
              </a:rPr>
              <a:t>ManualResetValueTaskSourceCore</a:t>
            </a:r>
            <a:r>
              <a:rPr lang="en-US" dirty="0">
                <a:latin typeface="Consolas" panose="020B0609020204030204" pitchFamily="49" charset="0"/>
              </a:rPr>
              <a:t>&lt;T&gt;</a:t>
            </a:r>
            <a:r>
              <a:rPr lang="en-US" dirty="0">
                <a:latin typeface="+mn-lt"/>
              </a:rPr>
              <a:t> (.NET Core 3.0).</a:t>
            </a:r>
          </a:p>
          <a:p>
            <a:pPr marL="1030290" lvl="2" indent="-457200">
              <a:buFontTx/>
              <a:buChar char="-"/>
            </a:pPr>
            <a:r>
              <a:rPr lang="en-US" dirty="0">
                <a:latin typeface="+mn-lt"/>
              </a:rPr>
              <a:t>Implements </a:t>
            </a:r>
            <a:r>
              <a:rPr lang="en-US" dirty="0" err="1">
                <a:latin typeface="Consolas" panose="020B0609020204030204" pitchFamily="49" charset="0"/>
              </a:rPr>
              <a:t>IValueTaskSource</a:t>
            </a:r>
            <a:r>
              <a:rPr lang="en-US" dirty="0">
                <a:latin typeface="Consolas" panose="020B0609020204030204" pitchFamily="49" charset="0"/>
              </a:rPr>
              <a:t>&lt;T&gt;</a:t>
            </a:r>
          </a:p>
          <a:p>
            <a:pPr marL="1030290" lvl="2" indent="-457200">
              <a:buFontTx/>
              <a:buChar char="-"/>
            </a:pPr>
            <a:r>
              <a:rPr lang="en-US" dirty="0">
                <a:latin typeface="+mn-lt"/>
              </a:rPr>
              <a:t>Still useful for </a:t>
            </a:r>
            <a:r>
              <a:rPr lang="en-US" i="1" dirty="0">
                <a:latin typeface="+mn-lt"/>
              </a:rPr>
              <a:t>extremely</a:t>
            </a:r>
            <a:r>
              <a:rPr lang="en-US" dirty="0">
                <a:latin typeface="+mn-lt"/>
              </a:rPr>
              <a:t> performance-sensitive code, e.g., Socket reads/writes.</a:t>
            </a:r>
            <a:endParaRPr 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9344013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C1EC8D-C869-4A7A-8349-D1F62555E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IAsyncDisposable</a:t>
            </a:r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F7C370D-2F68-6DA9-5078-81906CB939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7308" y="228284"/>
            <a:ext cx="3642669" cy="5507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230182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CF484-0F47-554C-2FA2-6683605930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Asynchronous Disposal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BEE5FCE-DFD3-DCAC-06BC-BF9A8DAF366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4366708"/>
          </a:xfrm>
        </p:spPr>
        <p:txBody>
          <a:bodyPr/>
          <a:lstStyle/>
          <a:p>
            <a:r>
              <a:rPr lang="en-US" dirty="0" err="1">
                <a:latin typeface="Consolas" panose="020B0609020204030204" pitchFamily="49" charset="0"/>
              </a:rPr>
              <a:t>ValueTask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DisposeAsync</a:t>
            </a:r>
            <a:r>
              <a:rPr lang="en-US" dirty="0">
                <a:latin typeface="Consolas" panose="020B0609020204030204" pitchFamily="49" charset="0"/>
              </a:rPr>
              <a:t>();</a:t>
            </a:r>
          </a:p>
          <a:p>
            <a:endParaRPr lang="en-US" dirty="0"/>
          </a:p>
          <a:p>
            <a:pPr marL="457200" indent="-457200">
              <a:buFontTx/>
              <a:buChar char="-"/>
            </a:pPr>
            <a:r>
              <a:rPr lang="en-US" dirty="0"/>
              <a:t>Just like </a:t>
            </a:r>
            <a:r>
              <a:rPr lang="en-US" dirty="0">
                <a:latin typeface="Consolas" panose="020B0609020204030204" pitchFamily="49" charset="0"/>
              </a:rPr>
              <a:t>Dispose()</a:t>
            </a:r>
            <a:r>
              <a:rPr lang="en-US" dirty="0"/>
              <a:t>, just asynchronous.</a:t>
            </a:r>
          </a:p>
          <a:p>
            <a:pPr marL="457200" indent="-457200">
              <a:buFontTx/>
              <a:buChar char="-"/>
            </a:pPr>
            <a:r>
              <a:rPr lang="en-US" dirty="0"/>
              <a:t>No official patterns for whether you can (or should) support both, “dispose pattern”, etc.</a:t>
            </a:r>
          </a:p>
          <a:p>
            <a:pPr marL="457200" indent="-457200">
              <a:buFontTx/>
              <a:buChar char="-"/>
            </a:pPr>
            <a:endParaRPr lang="en-US" dirty="0"/>
          </a:p>
          <a:p>
            <a:r>
              <a:rPr lang="en-US" dirty="0"/>
              <a:t>Not supported everywhere, e.g., </a:t>
            </a:r>
            <a:r>
              <a:rPr lang="en-US" dirty="0" err="1">
                <a:latin typeface="Consolas" panose="020B0609020204030204" pitchFamily="49" charset="0"/>
              </a:rPr>
              <a:t>AsyncServiceScope</a:t>
            </a:r>
            <a:r>
              <a:rPr lang="en-US" dirty="0"/>
              <a:t> is 6.0+</a:t>
            </a:r>
          </a:p>
          <a:p>
            <a:pPr marL="457200" indent="-457200">
              <a:buFontTx/>
              <a:buChar char="-"/>
            </a:pPr>
            <a:r>
              <a:rPr lang="en-US" dirty="0" err="1"/>
              <a:t>Nito.Disposables</a:t>
            </a:r>
            <a:r>
              <a:rPr lang="en-US" dirty="0"/>
              <a:t> if you want helpers.</a:t>
            </a:r>
          </a:p>
        </p:txBody>
      </p:sp>
    </p:spTree>
    <p:extLst>
      <p:ext uri="{BB962C8B-B14F-4D97-AF65-F5344CB8AC3E}">
        <p14:creationId xmlns:p14="http://schemas.microsoft.com/office/powerpoint/2010/main" val="658538106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2023 ThatConf Simple">
  <a:themeElements>
    <a:clrScheme name="Custom 1">
      <a:dk1>
        <a:srgbClr val="000000"/>
      </a:dk1>
      <a:lt1>
        <a:srgbClr val="FFFFFF"/>
      </a:lt1>
      <a:dk2>
        <a:srgbClr val="26539C"/>
      </a:dk2>
      <a:lt2>
        <a:srgbClr val="B8E9FA"/>
      </a:lt2>
      <a:accent1>
        <a:srgbClr val="176F4E"/>
      </a:accent1>
      <a:accent2>
        <a:srgbClr val="F04848"/>
      </a:accent2>
      <a:accent3>
        <a:srgbClr val="603C1B"/>
      </a:accent3>
      <a:accent4>
        <a:srgbClr val="109A78"/>
      </a:accent4>
      <a:accent5>
        <a:srgbClr val="FCE470"/>
      </a:accent5>
      <a:accent6>
        <a:srgbClr val="70BC82"/>
      </a:accent6>
      <a:hlink>
        <a:srgbClr val="F04848"/>
      </a:hlink>
      <a:folHlink>
        <a:srgbClr val="F04848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" id="{AC9B6D51-8BBA-4D25-816B-B1B284F1984B}" vid="{5CB1449E-9144-40FE-A958-E686E7966457}"/>
    </a:ext>
  </a:extLst>
</a:theme>
</file>

<file path=ppt/theme/theme2.xml><?xml version="1.0" encoding="utf-8"?>
<a:theme xmlns:a="http://schemas.openxmlformats.org/drawingml/2006/main" name="2023 ThatConf Landscape">
  <a:themeElements>
    <a:clrScheme name="Custom 1">
      <a:dk1>
        <a:srgbClr val="000000"/>
      </a:dk1>
      <a:lt1>
        <a:srgbClr val="FFFFFF"/>
      </a:lt1>
      <a:dk2>
        <a:srgbClr val="26539C"/>
      </a:dk2>
      <a:lt2>
        <a:srgbClr val="B8E9FA"/>
      </a:lt2>
      <a:accent1>
        <a:srgbClr val="176F4E"/>
      </a:accent1>
      <a:accent2>
        <a:srgbClr val="F04848"/>
      </a:accent2>
      <a:accent3>
        <a:srgbClr val="603C1B"/>
      </a:accent3>
      <a:accent4>
        <a:srgbClr val="109A78"/>
      </a:accent4>
      <a:accent5>
        <a:srgbClr val="FCE470"/>
      </a:accent5>
      <a:accent6>
        <a:srgbClr val="70BC82"/>
      </a:accent6>
      <a:hlink>
        <a:srgbClr val="F04848"/>
      </a:hlink>
      <a:folHlink>
        <a:srgbClr val="F04848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" id="{AC9B6D51-8BBA-4D25-816B-B1B284F1984B}" vid="{5CB1449E-9144-40FE-A958-E686E7966457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12205</TotalTime>
  <Words>1066</Words>
  <Application>Microsoft Office PowerPoint</Application>
  <PresentationFormat>Widescreen</PresentationFormat>
  <Paragraphs>188</Paragraphs>
  <Slides>36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36</vt:i4>
      </vt:variant>
    </vt:vector>
  </HeadingPairs>
  <TitlesOfParts>
    <vt:vector size="43" baseType="lpstr">
      <vt:lpstr>Arial</vt:lpstr>
      <vt:lpstr>Calibri</vt:lpstr>
      <vt:lpstr>Consolas</vt:lpstr>
      <vt:lpstr>Segoe UI</vt:lpstr>
      <vt:lpstr>Segoe UI Light</vt:lpstr>
      <vt:lpstr>2023 ThatConf Simple</vt:lpstr>
      <vt:lpstr>2023 ThatConf Landscape</vt:lpstr>
      <vt:lpstr>Async Masterclass</vt:lpstr>
      <vt:lpstr>Who is this guy?</vt:lpstr>
      <vt:lpstr>PowerPoint Presentation</vt:lpstr>
      <vt:lpstr>ValueTask</vt:lpstr>
      <vt:lpstr>ValueTask History</vt:lpstr>
      <vt:lpstr>Rules Around ValueTask</vt:lpstr>
      <vt:lpstr>Implementing ValueTask Methods</vt:lpstr>
      <vt:lpstr>IAsyncDisposable</vt:lpstr>
      <vt:lpstr>Asynchronous Disposal</vt:lpstr>
      <vt:lpstr>Asynchronous Disposal: But Y Tho?</vt:lpstr>
      <vt:lpstr>Async Streams</vt:lpstr>
      <vt:lpstr>AsyncLocal&lt;T&gt;</vt:lpstr>
      <vt:lpstr>AsyncLocal</vt:lpstr>
      <vt:lpstr>AsyncLocal: Guidelines</vt:lpstr>
      <vt:lpstr>AsyncLocal: Details</vt:lpstr>
      <vt:lpstr>AsyncLocal: Primary Use Case</vt:lpstr>
      <vt:lpstr>AsyncLocal: Primary Use Case: Pitfall</vt:lpstr>
      <vt:lpstr>Channels</vt:lpstr>
      <vt:lpstr>Channels: Async Producer/Consumer Queues</vt:lpstr>
      <vt:lpstr>PowerPoint Presentation</vt:lpstr>
      <vt:lpstr>PauseToken</vt:lpstr>
      <vt:lpstr>PauseToken: Desired Semantics</vt:lpstr>
      <vt:lpstr>PauseToken: Recognized API Pattern</vt:lpstr>
      <vt:lpstr>PauseToken: Strategy</vt:lpstr>
      <vt:lpstr>PowerPoint Presentation</vt:lpstr>
      <vt:lpstr>PauseToken Implementation</vt:lpstr>
      <vt:lpstr>TCS Dictionary</vt:lpstr>
      <vt:lpstr>TCS Dictionary: Desired Semantics</vt:lpstr>
      <vt:lpstr>PowerPoint Presentation</vt:lpstr>
      <vt:lpstr>TCS Dictionary: Worked Example</vt:lpstr>
      <vt:lpstr>AsyncLazy&lt;T&gt;</vt:lpstr>
      <vt:lpstr>AsyncLazy: Simplicity</vt:lpstr>
      <vt:lpstr>AsyncLazy: Complexity</vt:lpstr>
      <vt:lpstr>Async Caching</vt:lpstr>
      <vt:lpstr>Asynchronous Caching.</vt:lpstr>
      <vt:lpstr>Q&amp;A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Intermediate Async</dc:title>
  <dc:creator>Stephen Cleary</dc:creator>
  <cp:lastModifiedBy>Stephen Cleary</cp:lastModifiedBy>
  <cp:revision>204</cp:revision>
  <dcterms:created xsi:type="dcterms:W3CDTF">2013-02-28T01:41:02Z</dcterms:created>
  <dcterms:modified xsi:type="dcterms:W3CDTF">2025-05-03T18:27:56Z</dcterms:modified>
</cp:coreProperties>
</file>